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Didact Gothic"/>
      <p:regular r:id="rId28"/>
    </p:embeddedFont>
    <p:embeddedFont>
      <p:font typeface="PT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DidactGothic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italic.fntdata"/><Relationship Id="rId30" Type="http://schemas.openxmlformats.org/officeDocument/2006/relationships/font" Target="fonts/PT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T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39e48725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39e48725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39e48725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39e48725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efa0a9d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efa0a9d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efa0a9d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efa0a9d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important?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us analyze our data better we want to be able to minimize our scope. Which is my ML is so important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efa0a9d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efa0a9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efa0a9d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efa0a9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3efa0a9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3efa0a9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efa0a9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3efa0a9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3efa0a9d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3efa0a9d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bc801e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3bc801e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539e48725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539e48725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efa0a9d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efa0a9d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39e48725_1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539e48725_1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efa0a9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efa0a9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efa0a9d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efa0a9d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efa0a9d6_1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efa0a9d6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efa0a9d6_1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efa0a9d6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928875"/>
            <a:ext cx="9144000" cy="421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6E6FF"/>
              </a:buClr>
              <a:buSzPts val="4200"/>
              <a:buFont typeface="PT Sans"/>
              <a:buNone/>
              <a:defRPr b="1" i="1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  <a:defRPr>
                <a:solidFill>
                  <a:srgbClr val="07376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  <a:defRPr>
                <a:solidFill>
                  <a:srgbClr val="07376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  <a:defRPr>
                <a:solidFill>
                  <a:srgbClr val="07376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925125"/>
            <a:ext cx="9144000" cy="52200"/>
          </a:xfrm>
          <a:prstGeom prst="rect">
            <a:avLst/>
          </a:prstGeom>
          <a:solidFill>
            <a:srgbClr val="A6E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grpSp>
        <p:nvGrpSpPr>
          <p:cNvPr id="23" name="Google Shape;23;p4"/>
          <p:cNvGrpSpPr/>
          <p:nvPr/>
        </p:nvGrpSpPr>
        <p:grpSpPr>
          <a:xfrm>
            <a:off x="8162934" y="-79159"/>
            <a:ext cx="860424" cy="913160"/>
            <a:chOff x="8162934" y="-128708"/>
            <a:chExt cx="860424" cy="913160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8162934" y="23667"/>
              <a:ext cx="821775" cy="760786"/>
              <a:chOff x="1194625" y="1207163"/>
              <a:chExt cx="2392359" cy="2434514"/>
            </a:xfrm>
          </p:grpSpPr>
          <p:sp>
            <p:nvSpPr>
              <p:cNvPr id="25" name="Google Shape;25;p4"/>
              <p:cNvSpPr/>
              <p:nvPr/>
            </p:nvSpPr>
            <p:spPr>
              <a:xfrm>
                <a:off x="1194625" y="1267777"/>
                <a:ext cx="2373900" cy="2373900"/>
              </a:xfrm>
              <a:prstGeom prst="ellipse">
                <a:avLst/>
              </a:prstGeom>
              <a:gradFill>
                <a:gsLst>
                  <a:gs pos="0">
                    <a:srgbClr val="B3EDFF"/>
                  </a:gs>
                  <a:gs pos="100000">
                    <a:srgbClr val="6949AC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1539784" y="1346943"/>
                <a:ext cx="2047200" cy="2215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 flipH="1" rot="-3047894">
                <a:off x="2753553" y="1162877"/>
                <a:ext cx="386360" cy="1053372"/>
              </a:xfrm>
              <a:prstGeom prst="moon">
                <a:avLst>
                  <a:gd fmla="val 31999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 flipH="1" rot="-4765440">
                <a:off x="2366843" y="1121672"/>
                <a:ext cx="362864" cy="930786"/>
              </a:xfrm>
              <a:prstGeom prst="moon">
                <a:avLst>
                  <a:gd fmla="val 38357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 flipH="1" rot="-5717823">
                <a:off x="2162375" y="1235863"/>
                <a:ext cx="272966" cy="769791"/>
              </a:xfrm>
              <a:prstGeom prst="moon">
                <a:avLst>
                  <a:gd fmla="val 47796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" name="Google Shape;30;p4"/>
            <p:cNvSpPr txBox="1"/>
            <p:nvPr/>
          </p:nvSpPr>
          <p:spPr>
            <a:xfrm>
              <a:off x="8363058" y="-128708"/>
              <a:ext cx="6603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0">
                  <a:solidFill>
                    <a:srgbClr val="A6E6FF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sz="6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58450" y="109700"/>
            <a:ext cx="14625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5.jp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7.gif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362475" y="3025475"/>
            <a:ext cx="643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TETHERED INFORMATICS AND DATA ANALYTICS LAB</a:t>
            </a:r>
            <a:endParaRPr sz="16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1194625" y="1207163"/>
            <a:ext cx="2392359" cy="2434514"/>
            <a:chOff x="1194625" y="1207163"/>
            <a:chExt cx="2392359" cy="2434514"/>
          </a:xfrm>
        </p:grpSpPr>
        <p:sp>
          <p:nvSpPr>
            <p:cNvPr id="67" name="Google Shape;67;p13"/>
            <p:cNvSpPr/>
            <p:nvPr/>
          </p:nvSpPr>
          <p:spPr>
            <a:xfrm>
              <a:off x="1194625" y="1267777"/>
              <a:ext cx="2373900" cy="2373900"/>
            </a:xfrm>
            <a:prstGeom prst="ellipse">
              <a:avLst/>
            </a:prstGeom>
            <a:gradFill>
              <a:gsLst>
                <a:gs pos="0">
                  <a:srgbClr val="B3EDFF"/>
                </a:gs>
                <a:gs pos="100000">
                  <a:srgbClr val="6949AC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539784" y="1346943"/>
              <a:ext cx="2047200" cy="2215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 rot="-3047894">
              <a:off x="2753553" y="1162877"/>
              <a:ext cx="386360" cy="1053372"/>
            </a:xfrm>
            <a:prstGeom prst="moon">
              <a:avLst>
                <a:gd fmla="val 31999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 rot="-4765440">
              <a:off x="2366843" y="1121672"/>
              <a:ext cx="362864" cy="930786"/>
            </a:xfrm>
            <a:prstGeom prst="moon">
              <a:avLst>
                <a:gd fmla="val 38357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 rot="-5717823">
              <a:off x="2162375" y="1235863"/>
              <a:ext cx="272966" cy="769791"/>
            </a:xfrm>
            <a:prstGeom prst="moon">
              <a:avLst>
                <a:gd fmla="val 47796" name="adj"/>
              </a:avLst>
            </a:prstGeom>
            <a:gradFill>
              <a:gsLst>
                <a:gs pos="0">
                  <a:srgbClr val="B4C9FF"/>
                </a:gs>
                <a:gs pos="100000">
                  <a:srgbClr val="B7FFF9"/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3"/>
          <p:cNvSpPr txBox="1"/>
          <p:nvPr/>
        </p:nvSpPr>
        <p:spPr>
          <a:xfrm>
            <a:off x="2057475" y="1722125"/>
            <a:ext cx="65661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i</a:t>
            </a:r>
            <a:r>
              <a:rPr b="1" i="1" lang="en" sz="30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d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l</a:t>
            </a:r>
            <a:r>
              <a:rPr b="1" i="1" lang="en" sz="36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a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m</a:t>
            </a:r>
            <a:r>
              <a:rPr b="1" i="1" lang="en" sz="3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i="1" lang="en" sz="9600">
                <a:solidFill>
                  <a:srgbClr val="AB3857"/>
                </a:solidFill>
                <a:latin typeface="PT Sans"/>
                <a:ea typeface="PT Sans"/>
                <a:cs typeface="PT Sans"/>
                <a:sym typeface="PT Sans"/>
              </a:rPr>
              <a:t>u</a:t>
            </a:r>
            <a:endParaRPr b="1" i="1" sz="9600">
              <a:solidFill>
                <a:srgbClr val="AB3857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FI XGboost 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0" y="1303787"/>
            <a:ext cx="2396225" cy="386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263" y="1280946"/>
            <a:ext cx="2396225" cy="386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875" y="1280925"/>
            <a:ext cx="2396225" cy="38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436125" y="933925"/>
            <a:ext cx="2658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Successful Data Set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3373675" y="938221"/>
            <a:ext cx="2469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Failure Data Set 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6121625" y="963117"/>
            <a:ext cx="2589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Total Data 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FI Gradient Boosting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0" y="1383000"/>
            <a:ext cx="2251775" cy="36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538" y="1383006"/>
            <a:ext cx="2251775" cy="362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075" y="1366612"/>
            <a:ext cx="2251775" cy="36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207525" y="1010125"/>
            <a:ext cx="2658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Successful Data Set</a:t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2970700" y="1008446"/>
            <a:ext cx="2469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Failure Data Set 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5588225" y="1039317"/>
            <a:ext cx="2589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Total Data Set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in High Dimension</a:t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3975"/>
          <a:stretch/>
        </p:blipFill>
        <p:spPr>
          <a:xfrm>
            <a:off x="154175" y="1361550"/>
            <a:ext cx="4474549" cy="364281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4755850" y="1068400"/>
            <a:ext cx="3961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Why Tree Based?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Tree based algorithms handle higher dimensional and sparse data better than most classifiers like Gaussian, </a:t>
            </a: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naive</a:t>
            </a: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linear, etc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In </a:t>
            </a: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anomaly</a:t>
            </a: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detection, tree based classifiers, when tuned correctly, can detect anomaly with good accuracy. Especially tree based algorithms with a built in cost function like gradient boosting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Seed: Feature Importance</a:t>
            </a:r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3">
            <a:alphaModFix/>
          </a:blip>
          <a:srcRect b="0" l="0" r="0" t="4223"/>
          <a:stretch/>
        </p:blipFill>
        <p:spPr>
          <a:xfrm>
            <a:off x="2909000" y="1033150"/>
            <a:ext cx="3224400" cy="25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4">
            <a:alphaModFix/>
          </a:blip>
          <a:srcRect b="0" l="0" r="0" t="3873"/>
          <a:stretch/>
        </p:blipFill>
        <p:spPr>
          <a:xfrm>
            <a:off x="6029550" y="1082925"/>
            <a:ext cx="3030074" cy="24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5">
            <a:alphaModFix/>
          </a:blip>
          <a:srcRect b="0" l="0" r="0" t="3975"/>
          <a:stretch/>
        </p:blipFill>
        <p:spPr>
          <a:xfrm>
            <a:off x="56025" y="1115675"/>
            <a:ext cx="2952698" cy="24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54750" y="3696900"/>
            <a:ext cx="7932900" cy="12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The data is randomly undersampled, so 1000 data points for target=0 and another 1000 data points for target=1 are used in a classifier.</a:t>
            </a:r>
            <a:endParaRPr sz="18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With each random seed, the important features change.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2477"/>
          <a:stretch/>
        </p:blipFill>
        <p:spPr>
          <a:xfrm>
            <a:off x="0" y="1049500"/>
            <a:ext cx="7674998" cy="409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Importance: Random Forest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5653275" y="2015075"/>
            <a:ext cx="3413100" cy="219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After 100 iterations, the feature importance and accuracy scores were averaged and reported. These 3 models are later combined by weighting by the scores for predicting targets on the test data set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Importance: </a:t>
            </a:r>
            <a:r>
              <a:rPr lang="en"/>
              <a:t>G</a:t>
            </a:r>
            <a:r>
              <a:rPr lang="en"/>
              <a:t>Boosting</a:t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0" l="0" r="0" t="2162"/>
          <a:stretch/>
        </p:blipFill>
        <p:spPr>
          <a:xfrm>
            <a:off x="0" y="1058950"/>
            <a:ext cx="7677501" cy="4084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5654250" y="2099725"/>
            <a:ext cx="3413100" cy="24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After 100 iterations, the feature importance and accuracy scores were averaged and reported. These 3 models are later combined by weighting by the scores for predicting targets on the test data set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Importance: XGboosting</a:t>
            </a:r>
            <a:endParaRPr/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2162"/>
          <a:stretch/>
        </p:blipFill>
        <p:spPr>
          <a:xfrm>
            <a:off x="0" y="1058950"/>
            <a:ext cx="7632805" cy="4084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/>
        </p:nvSpPr>
        <p:spPr>
          <a:xfrm>
            <a:off x="5654250" y="2099725"/>
            <a:ext cx="3413100" cy="24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After 100 iterations, the feature importance and accuracy scores were averaged and reported. These 3 models are later combined by weighting by the scores for predicting targets on the test data set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Two Naughty Features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50" y="917225"/>
            <a:ext cx="6305353" cy="38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 rot="-5400000">
            <a:off x="-1607250" y="2524475"/>
            <a:ext cx="3668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sensor61_measure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1495100" y="4689600"/>
            <a:ext cx="3668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sensor59_measure</a:t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6741400" y="1125150"/>
            <a:ext cx="23070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</a:rPr>
              <a:t>The scatter plot shows the data does seem to be somewhat </a:t>
            </a:r>
            <a:r>
              <a:rPr lang="en" sz="1800">
                <a:solidFill>
                  <a:srgbClr val="073763"/>
                </a:solidFill>
              </a:rPr>
              <a:t>separable</a:t>
            </a:r>
            <a:r>
              <a:rPr lang="en" sz="1800">
                <a:solidFill>
                  <a:srgbClr val="073763"/>
                </a:solidFill>
              </a:rPr>
              <a:t> by the two most important features from GBoost and XGBoost classifiers.</a:t>
            </a:r>
            <a:endParaRPr sz="180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11700" y="1247025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Using PCA and feature importance, relative features to detecting the target were identified.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By random undersampling, the classifiers were fit and weighted based on </a:t>
            </a:r>
            <a:r>
              <a:rPr b="1" lang="en" sz="2400">
                <a:latin typeface="Didact Gothic"/>
                <a:ea typeface="Didact Gothic"/>
                <a:cs typeface="Didact Gothic"/>
                <a:sym typeface="Didact Gothic"/>
              </a:rPr>
              <a:t>accuracy scores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. The voting 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classifier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 doesn’t give us full control over the weighting and BMA is unnecessary for models so similar, especially considering tree based classifiers aren’t based on a normal distribution.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ConocoPhillips: </a:t>
            </a:r>
            <a:r>
              <a:rPr lang="en"/>
              <a:t>Conclusion</a:t>
            </a:r>
            <a:endParaRPr b="1"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Goldman Sachs: Problem</a:t>
            </a:r>
            <a:endParaRPr b="1"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Image result for tacos and burritos"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875" y="2571750"/>
            <a:ext cx="3109086" cy="24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Design a product to visualize various data on 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restaurants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 that sell tacos and burritos in order to understand trends across the united states 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Image result for tacos and burritos across the united states"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50" y="2571750"/>
            <a:ext cx="4367268" cy="24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 rot="-1912762">
            <a:off x="7509203" y="4080794"/>
            <a:ext cx="204878" cy="178731"/>
          </a:xfrm>
          <a:custGeom>
            <a:rect b="b" l="l" r="r" t="t"/>
            <a:pathLst>
              <a:path extrusionOk="0" h="12653" w="16351">
                <a:moveTo>
                  <a:pt x="3516" y="565"/>
                </a:moveTo>
                <a:cubicBezTo>
                  <a:pt x="8018" y="-1124"/>
                  <a:pt x="18409" y="3781"/>
                  <a:pt x="15934" y="7903"/>
                </a:cubicBezTo>
                <a:cubicBezTo>
                  <a:pt x="13744" y="11551"/>
                  <a:pt x="7492" y="13965"/>
                  <a:pt x="3798" y="11854"/>
                </a:cubicBezTo>
                <a:cubicBezTo>
                  <a:pt x="901" y="10199"/>
                  <a:pt x="-342" y="5843"/>
                  <a:pt x="129" y="2540"/>
                </a:cubicBezTo>
                <a:cubicBezTo>
                  <a:pt x="273" y="1533"/>
                  <a:pt x="805" y="0"/>
                  <a:pt x="18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14"/>
          <p:cNvSpPr/>
          <p:nvPr/>
        </p:nvSpPr>
        <p:spPr>
          <a:xfrm rot="-1912762">
            <a:off x="7805602" y="3846799"/>
            <a:ext cx="159219" cy="199905"/>
          </a:xfrm>
          <a:custGeom>
            <a:rect b="b" l="l" r="r" t="t"/>
            <a:pathLst>
              <a:path extrusionOk="0" h="14152" w="12707">
                <a:moveTo>
                  <a:pt x="4215" y="0"/>
                </a:moveTo>
                <a:cubicBezTo>
                  <a:pt x="7426" y="0"/>
                  <a:pt x="11301" y="2063"/>
                  <a:pt x="12399" y="5080"/>
                </a:cubicBezTo>
                <a:cubicBezTo>
                  <a:pt x="13379" y="7773"/>
                  <a:pt x="11443" y="11463"/>
                  <a:pt x="9013" y="12982"/>
                </a:cubicBezTo>
                <a:cubicBezTo>
                  <a:pt x="6858" y="14329"/>
                  <a:pt x="2803" y="14815"/>
                  <a:pt x="1393" y="12700"/>
                </a:cubicBezTo>
                <a:cubicBezTo>
                  <a:pt x="-951" y="9185"/>
                  <a:pt x="-292" y="282"/>
                  <a:pt x="3933" y="2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4"/>
          <p:cNvSpPr/>
          <p:nvPr/>
        </p:nvSpPr>
        <p:spPr>
          <a:xfrm rot="-1912762">
            <a:off x="7617680" y="4075383"/>
            <a:ext cx="657737" cy="295803"/>
          </a:xfrm>
          <a:custGeom>
            <a:rect b="b" l="l" r="r" t="t"/>
            <a:pathLst>
              <a:path extrusionOk="0" h="20941" w="52493">
                <a:moveTo>
                  <a:pt x="0" y="15523"/>
                </a:moveTo>
                <a:cubicBezTo>
                  <a:pt x="8136" y="19590"/>
                  <a:pt x="17715" y="20603"/>
                  <a:pt x="26811" y="20603"/>
                </a:cubicBezTo>
                <a:cubicBezTo>
                  <a:pt x="31242" y="20603"/>
                  <a:pt x="36113" y="21737"/>
                  <a:pt x="40076" y="19756"/>
                </a:cubicBezTo>
                <a:cubicBezTo>
                  <a:pt x="47033" y="16278"/>
                  <a:pt x="52493" y="7778"/>
                  <a:pt x="5249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4"/>
          <p:cNvSpPr/>
          <p:nvPr/>
        </p:nvSpPr>
        <p:spPr>
          <a:xfrm rot="1354848">
            <a:off x="5485157" y="2925958"/>
            <a:ext cx="175226" cy="115317"/>
          </a:xfrm>
          <a:custGeom>
            <a:rect b="b" l="l" r="r" t="t"/>
            <a:pathLst>
              <a:path extrusionOk="0" h="12653" w="16351">
                <a:moveTo>
                  <a:pt x="3516" y="565"/>
                </a:moveTo>
                <a:cubicBezTo>
                  <a:pt x="8018" y="-1124"/>
                  <a:pt x="18409" y="3781"/>
                  <a:pt x="15934" y="7903"/>
                </a:cubicBezTo>
                <a:cubicBezTo>
                  <a:pt x="13744" y="11551"/>
                  <a:pt x="7492" y="13965"/>
                  <a:pt x="3798" y="11854"/>
                </a:cubicBezTo>
                <a:cubicBezTo>
                  <a:pt x="901" y="10199"/>
                  <a:pt x="-342" y="5843"/>
                  <a:pt x="129" y="2540"/>
                </a:cubicBezTo>
                <a:cubicBezTo>
                  <a:pt x="273" y="1533"/>
                  <a:pt x="805" y="0"/>
                  <a:pt x="182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4"/>
          <p:cNvSpPr/>
          <p:nvPr/>
        </p:nvSpPr>
        <p:spPr>
          <a:xfrm rot="1354848">
            <a:off x="5795744" y="3008842"/>
            <a:ext cx="136175" cy="128978"/>
          </a:xfrm>
          <a:custGeom>
            <a:rect b="b" l="l" r="r" t="t"/>
            <a:pathLst>
              <a:path extrusionOk="0" h="14152" w="12707">
                <a:moveTo>
                  <a:pt x="4215" y="0"/>
                </a:moveTo>
                <a:cubicBezTo>
                  <a:pt x="7426" y="0"/>
                  <a:pt x="11301" y="2063"/>
                  <a:pt x="12399" y="5080"/>
                </a:cubicBezTo>
                <a:cubicBezTo>
                  <a:pt x="13379" y="7773"/>
                  <a:pt x="11443" y="11463"/>
                  <a:pt x="9013" y="12982"/>
                </a:cubicBezTo>
                <a:cubicBezTo>
                  <a:pt x="6858" y="14329"/>
                  <a:pt x="2803" y="14815"/>
                  <a:pt x="1393" y="12700"/>
                </a:cubicBezTo>
                <a:cubicBezTo>
                  <a:pt x="-951" y="9185"/>
                  <a:pt x="-292" y="282"/>
                  <a:pt x="3933" y="2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Google Shape;86;p14"/>
          <p:cNvSpPr/>
          <p:nvPr/>
        </p:nvSpPr>
        <p:spPr>
          <a:xfrm rot="1354848">
            <a:off x="5423120" y="3096872"/>
            <a:ext cx="562543" cy="190852"/>
          </a:xfrm>
          <a:custGeom>
            <a:rect b="b" l="l" r="r" t="t"/>
            <a:pathLst>
              <a:path extrusionOk="0" h="20941" w="52493">
                <a:moveTo>
                  <a:pt x="0" y="15523"/>
                </a:moveTo>
                <a:cubicBezTo>
                  <a:pt x="8136" y="19590"/>
                  <a:pt x="17715" y="20603"/>
                  <a:pt x="26811" y="20603"/>
                </a:cubicBezTo>
                <a:cubicBezTo>
                  <a:pt x="31242" y="20603"/>
                  <a:pt x="36113" y="21737"/>
                  <a:pt x="40076" y="19756"/>
                </a:cubicBezTo>
                <a:cubicBezTo>
                  <a:pt x="47033" y="16278"/>
                  <a:pt x="52493" y="7778"/>
                  <a:pt x="5249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514" y="2505225"/>
            <a:ext cx="3381795" cy="24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9734" y="2347565"/>
            <a:ext cx="1293625" cy="127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Goldman Sachs: Approach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1593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Clean up the data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Acquire additional data via census.gov and factual.com 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lphaL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Population of People per state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lphaL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Ratio of people to restaurants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lphaL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Ratio of taco and burrito-serving </a:t>
            </a:r>
            <a:b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restaurants to all restaurants </a:t>
            </a:r>
            <a:b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in a state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Create a visual to help compare                                                                     properties and correlations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5718150" y="1810800"/>
            <a:ext cx="3221100" cy="3220500"/>
            <a:chOff x="2961500" y="961400"/>
            <a:chExt cx="3221100" cy="3220500"/>
          </a:xfrm>
        </p:grpSpPr>
        <p:sp>
          <p:nvSpPr>
            <p:cNvPr id="96" name="Google Shape;96;p15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3675519" y="1200950"/>
              <a:ext cx="18042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Number of Restaurant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6158336" y="2690892"/>
            <a:ext cx="2340600" cy="2340600"/>
            <a:chOff x="3401686" y="1841492"/>
            <a:chExt cx="2340600" cy="2340600"/>
          </a:xfrm>
        </p:grpSpPr>
        <p:sp>
          <p:nvSpPr>
            <p:cNvPr id="99" name="Google Shape;99;p15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3724250" y="2094325"/>
              <a:ext cx="17220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population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6503338" y="3554315"/>
            <a:ext cx="1677000" cy="1477200"/>
            <a:chOff x="3746688" y="2704915"/>
            <a:chExt cx="1677000" cy="1477200"/>
          </a:xfrm>
        </p:grpSpPr>
        <p:sp>
          <p:nvSpPr>
            <p:cNvPr id="102" name="Google Shape;102;p15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3746688" y="3031725"/>
              <a:ext cx="16770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Normalized with # of Restaurants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Goldman Sachs: Results</a:t>
            </a:r>
            <a:endParaRPr b="1"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Created a python interactive interface with various 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filtration.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25" y="2343300"/>
            <a:ext cx="3622901" cy="24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83127" l="0" r="0" t="0"/>
          <a:stretch/>
        </p:blipFill>
        <p:spPr>
          <a:xfrm>
            <a:off x="2228875" y="2241198"/>
            <a:ext cx="4148525" cy="44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6"/>
          <p:cNvGrpSpPr/>
          <p:nvPr/>
        </p:nvGrpSpPr>
        <p:grpSpPr>
          <a:xfrm>
            <a:off x="458429" y="2104482"/>
            <a:ext cx="4656544" cy="2758500"/>
            <a:chOff x="2104504" y="2117637"/>
            <a:chExt cx="4656544" cy="2758500"/>
          </a:xfrm>
        </p:grpSpPr>
        <p:pic>
          <p:nvPicPr>
            <p:cNvPr id="113" name="Google Shape;113;p16"/>
            <p:cNvPicPr preferRelativeResize="0"/>
            <p:nvPr/>
          </p:nvPicPr>
          <p:blipFill rotWithShape="1">
            <a:blip r:embed="rId5">
              <a:alphaModFix/>
            </a:blip>
            <a:srcRect b="78670" l="0" r="0" t="0"/>
            <a:stretch/>
          </p:blipFill>
          <p:spPr>
            <a:xfrm>
              <a:off x="2104504" y="2117637"/>
              <a:ext cx="4624440" cy="57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6"/>
            <p:cNvPicPr preferRelativeResize="0"/>
            <p:nvPr/>
          </p:nvPicPr>
          <p:blipFill rotWithShape="1">
            <a:blip r:embed="rId4">
              <a:alphaModFix/>
            </a:blip>
            <a:srcRect b="0" l="0" r="29353" t="18705"/>
            <a:stretch/>
          </p:blipFill>
          <p:spPr>
            <a:xfrm>
              <a:off x="2351825" y="2571775"/>
              <a:ext cx="3094225" cy="2274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 rotWithShape="1">
            <a:blip r:embed="rId4">
              <a:alphaModFix/>
            </a:blip>
            <a:srcRect b="0" l="67679" r="0" t="0"/>
            <a:stretch/>
          </p:blipFill>
          <p:spPr>
            <a:xfrm>
              <a:off x="5462613" y="2309512"/>
              <a:ext cx="1298435" cy="2566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Google Shape;116;p16"/>
          <p:cNvGrpSpPr/>
          <p:nvPr/>
        </p:nvGrpSpPr>
        <p:grpSpPr>
          <a:xfrm>
            <a:off x="402268" y="2029116"/>
            <a:ext cx="5621676" cy="3195075"/>
            <a:chOff x="2038306" y="2026850"/>
            <a:chExt cx="5621676" cy="3195075"/>
          </a:xfrm>
        </p:grpSpPr>
        <p:pic>
          <p:nvPicPr>
            <p:cNvPr id="117" name="Google Shape;117;p16"/>
            <p:cNvPicPr preferRelativeResize="0"/>
            <p:nvPr/>
          </p:nvPicPr>
          <p:blipFill rotWithShape="1">
            <a:blip r:embed="rId6">
              <a:alphaModFix/>
            </a:blip>
            <a:srcRect b="0" l="0" r="11394" t="21660"/>
            <a:stretch/>
          </p:blipFill>
          <p:spPr>
            <a:xfrm>
              <a:off x="2179500" y="2599550"/>
              <a:ext cx="4981049" cy="262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6">
              <a:alphaModFix/>
            </a:blip>
            <a:srcRect b="0" l="58873" r="0" t="18995"/>
            <a:stretch/>
          </p:blipFill>
          <p:spPr>
            <a:xfrm>
              <a:off x="5451275" y="2688400"/>
              <a:ext cx="1898010" cy="222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 rotWithShape="1">
            <a:blip r:embed="rId6">
              <a:alphaModFix/>
            </a:blip>
            <a:srcRect b="82891" l="0" r="0" t="0"/>
            <a:stretch/>
          </p:blipFill>
          <p:spPr>
            <a:xfrm>
              <a:off x="2038306" y="2026850"/>
              <a:ext cx="5621676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6"/>
          <p:cNvGrpSpPr/>
          <p:nvPr/>
        </p:nvGrpSpPr>
        <p:grpSpPr>
          <a:xfrm>
            <a:off x="5718150" y="1810800"/>
            <a:ext cx="3221100" cy="3220500"/>
            <a:chOff x="2961500" y="961400"/>
            <a:chExt cx="3221100" cy="3220500"/>
          </a:xfrm>
        </p:grpSpPr>
        <p:sp>
          <p:nvSpPr>
            <p:cNvPr id="121" name="Google Shape;121;p16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3675519" y="1200950"/>
              <a:ext cx="18042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Number of Restaurant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6158336" y="2690892"/>
            <a:ext cx="2340600" cy="2340600"/>
            <a:chOff x="3401686" y="1841492"/>
            <a:chExt cx="2340600" cy="2340600"/>
          </a:xfrm>
        </p:grpSpPr>
        <p:sp>
          <p:nvSpPr>
            <p:cNvPr id="124" name="Google Shape;124;p16"/>
            <p:cNvSpPr/>
            <p:nvPr/>
          </p:nvSpPr>
          <p:spPr>
            <a:xfrm>
              <a:off x="3401686" y="1841492"/>
              <a:ext cx="2340600" cy="2340600"/>
            </a:xfrm>
            <a:prstGeom prst="ellipse">
              <a:avLst/>
            </a:pr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3724250" y="2094325"/>
              <a:ext cx="17220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population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6503338" y="3554315"/>
            <a:ext cx="1677000" cy="1477200"/>
            <a:chOff x="3746688" y="2704915"/>
            <a:chExt cx="1677000" cy="1477200"/>
          </a:xfrm>
        </p:grpSpPr>
        <p:sp>
          <p:nvSpPr>
            <p:cNvPr id="127" name="Google Shape;127;p16"/>
            <p:cNvSpPr/>
            <p:nvPr/>
          </p:nvSpPr>
          <p:spPr>
            <a:xfrm>
              <a:off x="3833620" y="2704915"/>
              <a:ext cx="1476900" cy="14772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3746688" y="3031725"/>
              <a:ext cx="16770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Normalized with # of </a:t>
              </a: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Restaurants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6"/>
          <p:cNvGrpSpPr/>
          <p:nvPr/>
        </p:nvGrpSpPr>
        <p:grpSpPr>
          <a:xfrm>
            <a:off x="311688" y="2179974"/>
            <a:ext cx="5254286" cy="2758500"/>
            <a:chOff x="311688" y="2179974"/>
            <a:chExt cx="5254286" cy="2758500"/>
          </a:xfrm>
        </p:grpSpPr>
        <p:pic>
          <p:nvPicPr>
            <p:cNvPr id="130" name="Google Shape;130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688" y="2179974"/>
              <a:ext cx="5254286" cy="275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13681" y="2372003"/>
              <a:ext cx="528900" cy="520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Goldman Sachs: Conclusion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311700" y="1152475"/>
            <a:ext cx="8520600" cy="39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findings, we now know that: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California and Texas have highest count of places that sell tacos or burritos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Alaska has the most places that sell tacos or burritos per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southwestern region has the </a:t>
            </a:r>
            <a:r>
              <a:rPr lang="en"/>
              <a:t>highest</a:t>
            </a:r>
            <a:r>
              <a:rPr lang="en"/>
              <a:t> percentage of restaurants that serve tacos and burritos!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we had more time, we would have: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Gathered more census data to see where the restaurants are in relation to income, household number,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GUI to identify a taco or burrito restaurant to go to based on their own personal preferences by answering questions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928875"/>
            <a:ext cx="9144000" cy="421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311700" y="1152475"/>
            <a:ext cx="8520600" cy="16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C4587"/>
                </a:solidFill>
                <a:latin typeface="Didact Gothic"/>
                <a:ea typeface="Didact Gothic"/>
                <a:cs typeface="Didact Gothic"/>
                <a:sym typeface="Didact Gothic"/>
              </a:rPr>
              <a:t>Be able to predict when equipment will fail with </a:t>
            </a:r>
            <a:r>
              <a:rPr lang="en" sz="2400">
                <a:solidFill>
                  <a:srgbClr val="1C4587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data from 107 sensors (very important for run time)</a:t>
            </a:r>
            <a:endParaRPr sz="2400">
              <a:solidFill>
                <a:srgbClr val="1C4587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C4587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ConocoPhillips: Problem</a:t>
            </a:r>
            <a:endParaRPr b="1"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0" y="925125"/>
            <a:ext cx="9144000" cy="52200"/>
          </a:xfrm>
          <a:prstGeom prst="rect">
            <a:avLst/>
          </a:prstGeom>
          <a:solidFill>
            <a:srgbClr val="A6E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8162934" y="-79159"/>
            <a:ext cx="860424" cy="913160"/>
            <a:chOff x="8162934" y="-128708"/>
            <a:chExt cx="860424" cy="913160"/>
          </a:xfrm>
        </p:grpSpPr>
        <p:grpSp>
          <p:nvGrpSpPr>
            <p:cNvPr id="147" name="Google Shape;147;p18"/>
            <p:cNvGrpSpPr/>
            <p:nvPr/>
          </p:nvGrpSpPr>
          <p:grpSpPr>
            <a:xfrm>
              <a:off x="8162934" y="23667"/>
              <a:ext cx="821775" cy="760786"/>
              <a:chOff x="1194625" y="1207163"/>
              <a:chExt cx="2392359" cy="2434514"/>
            </a:xfrm>
          </p:grpSpPr>
          <p:sp>
            <p:nvSpPr>
              <p:cNvPr id="148" name="Google Shape;148;p18"/>
              <p:cNvSpPr/>
              <p:nvPr/>
            </p:nvSpPr>
            <p:spPr>
              <a:xfrm>
                <a:off x="1194625" y="1267777"/>
                <a:ext cx="2373900" cy="2373900"/>
              </a:xfrm>
              <a:prstGeom prst="ellipse">
                <a:avLst/>
              </a:prstGeom>
              <a:gradFill>
                <a:gsLst>
                  <a:gs pos="0">
                    <a:srgbClr val="B3EDFF"/>
                  </a:gs>
                  <a:gs pos="100000">
                    <a:srgbClr val="6949AC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1539784" y="1346943"/>
                <a:ext cx="2047200" cy="2215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 flipH="1" rot="-3047894">
                <a:off x="2753553" y="1162877"/>
                <a:ext cx="386360" cy="1053372"/>
              </a:xfrm>
              <a:prstGeom prst="moon">
                <a:avLst>
                  <a:gd fmla="val 31999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 flipH="1" rot="-4765440">
                <a:off x="2366843" y="1121672"/>
                <a:ext cx="362864" cy="930786"/>
              </a:xfrm>
              <a:prstGeom prst="moon">
                <a:avLst>
                  <a:gd fmla="val 38357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 flipH="1" rot="-5717823">
                <a:off x="2162375" y="1235863"/>
                <a:ext cx="272966" cy="769791"/>
              </a:xfrm>
              <a:prstGeom prst="moon">
                <a:avLst>
                  <a:gd fmla="val 47796" name="adj"/>
                </a:avLst>
              </a:prstGeom>
              <a:gradFill>
                <a:gsLst>
                  <a:gs pos="0">
                    <a:srgbClr val="B4C9FF"/>
                  </a:gs>
                  <a:gs pos="100000">
                    <a:srgbClr val="B7FFF9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18"/>
            <p:cNvSpPr txBox="1"/>
            <p:nvPr/>
          </p:nvSpPr>
          <p:spPr>
            <a:xfrm>
              <a:off x="8363058" y="-128708"/>
              <a:ext cx="660300" cy="6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0">
                  <a:solidFill>
                    <a:srgbClr val="A6E6FF"/>
                  </a:solidFill>
                  <a:latin typeface="Georgia"/>
                  <a:ea typeface="Georgia"/>
                  <a:cs typeface="Georgia"/>
                  <a:sym typeface="Georgia"/>
                </a:rPr>
                <a:t>t</a:t>
              </a:r>
              <a:endParaRPr sz="60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3182375" y="2218509"/>
            <a:ext cx="3211500" cy="2532175"/>
            <a:chOff x="5134550" y="1216188"/>
            <a:chExt cx="3211500" cy="2532175"/>
          </a:xfrm>
        </p:grpSpPr>
        <p:pic>
          <p:nvPicPr>
            <p:cNvPr id="155" name="Google Shape;15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6007475" y="1409788"/>
              <a:ext cx="2532175" cy="214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8"/>
            <p:cNvSpPr txBox="1"/>
            <p:nvPr/>
          </p:nvSpPr>
          <p:spPr>
            <a:xfrm>
              <a:off x="5134550" y="1254500"/>
              <a:ext cx="17385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34343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Sensor Data from ConocoPhillips</a:t>
              </a:r>
              <a:endParaRPr b="1">
                <a:solidFill>
                  <a:srgbClr val="434343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380050" y="2218500"/>
            <a:ext cx="36939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1000 Failures</a:t>
            </a:r>
            <a:endParaRPr sz="2400">
              <a:solidFill>
                <a:srgbClr val="CC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59,000 Non-failures</a:t>
            </a:r>
            <a:endParaRPr sz="2400">
              <a:solidFill>
                <a:srgbClr val="6AA84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59,000/60,000=.98333</a:t>
            </a:r>
            <a:endParaRPr sz="2400">
              <a:solidFill>
                <a:srgbClr val="6AA84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</a:b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2689400" y="2207550"/>
            <a:ext cx="32832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you guess all zeros, you will still achieve high accuracy score!!!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311700" y="1152475"/>
            <a:ext cx="67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Clean up the data 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Identify any correlation in the feature set and visualize (</a:t>
            </a:r>
            <a:r>
              <a:rPr b="1" lang="en" sz="2400">
                <a:latin typeface="Didact Gothic"/>
                <a:ea typeface="Didact Gothic"/>
                <a:cs typeface="Didact Gothic"/>
                <a:sym typeface="Didact Gothic"/>
              </a:rPr>
              <a:t>PCA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, t-SNE, Pearson Correlation)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Build classifiers (</a:t>
            </a:r>
            <a:r>
              <a:rPr b="1" lang="en" sz="2400">
                <a:latin typeface="Didact Gothic"/>
                <a:ea typeface="Didact Gothic"/>
                <a:cs typeface="Didact Gothic"/>
                <a:sym typeface="Didact Gothic"/>
              </a:rPr>
              <a:t>tree based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, gaussian, linear)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Identify important features (</a:t>
            </a:r>
            <a:r>
              <a:rPr b="1" lang="en" sz="2400">
                <a:latin typeface="Didact Gothic"/>
                <a:ea typeface="Didact Gothic"/>
                <a:cs typeface="Didact Gothic"/>
                <a:sym typeface="Didact Gothic"/>
              </a:rPr>
              <a:t>feature importance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, feature extraction and/or engineering)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Didact Gothic"/>
              <a:buAutoNum type="arabicPeriod"/>
            </a:pP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Predict on the test set (</a:t>
            </a:r>
            <a:r>
              <a:rPr b="1" lang="en" sz="2400">
                <a:latin typeface="Didact Gothic"/>
                <a:ea typeface="Didact Gothic"/>
                <a:cs typeface="Didact Gothic"/>
                <a:sym typeface="Didact Gothic"/>
              </a:rPr>
              <a:t>weighted model averages</a:t>
            </a:r>
            <a:r>
              <a:rPr lang="en" sz="2400">
                <a:latin typeface="Didact Gothic"/>
                <a:ea typeface="Didact Gothic"/>
                <a:cs typeface="Didact Gothic"/>
                <a:sym typeface="Didact Gothic"/>
              </a:rPr>
              <a:t>, soft or hard voting, BMA)</a:t>
            </a:r>
            <a:endParaRPr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200">
                <a:solidFill>
                  <a:srgbClr val="A6E6FF"/>
                </a:solidFill>
                <a:latin typeface="PT Sans"/>
                <a:ea typeface="PT Sans"/>
                <a:cs typeface="PT Sans"/>
                <a:sym typeface="PT Sans"/>
              </a:rPr>
              <a:t>ConocoPhillips: Approach</a:t>
            </a:r>
            <a:endParaRPr b="1"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Image result for clean up data"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450" y="1066350"/>
            <a:ext cx="1767400" cy="17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4434" y="3190703"/>
            <a:ext cx="1293625" cy="127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Before Feature Importance 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460200" y="1106213"/>
            <a:ext cx="362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BEFORE 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200" y="1473338"/>
            <a:ext cx="3100600" cy="32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6863350" y="976250"/>
            <a:ext cx="362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</a:t>
            </a:r>
            <a:r>
              <a:rPr lang="en"/>
              <a:t> </a:t>
            </a:r>
            <a:endParaRPr/>
          </a:p>
        </p:txBody>
      </p:sp>
      <p:grpSp>
        <p:nvGrpSpPr>
          <p:cNvPr id="175" name="Google Shape;175;p20"/>
          <p:cNvGrpSpPr/>
          <p:nvPr/>
        </p:nvGrpSpPr>
        <p:grpSpPr>
          <a:xfrm>
            <a:off x="3715850" y="1350425"/>
            <a:ext cx="5428159" cy="3793079"/>
            <a:chOff x="2914275" y="1348650"/>
            <a:chExt cx="5428159" cy="3793079"/>
          </a:xfrm>
        </p:grpSpPr>
        <p:pic>
          <p:nvPicPr>
            <p:cNvPr id="176" name="Google Shape;17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9600" y="1348650"/>
              <a:ext cx="2352834" cy="3793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0"/>
            <p:cNvSpPr txBox="1"/>
            <p:nvPr/>
          </p:nvSpPr>
          <p:spPr>
            <a:xfrm>
              <a:off x="2914275" y="4748164"/>
              <a:ext cx="25893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PCA: Total Data Set</a:t>
              </a:r>
              <a:endParaRPr/>
            </a:p>
          </p:txBody>
        </p:sp>
      </p:grpSp>
      <p:sp>
        <p:nvSpPr>
          <p:cNvPr id="178" name="Google Shape;178;p20"/>
          <p:cNvSpPr txBox="1"/>
          <p:nvPr/>
        </p:nvSpPr>
        <p:spPr>
          <a:xfrm>
            <a:off x="97450" y="1106225"/>
            <a:ext cx="3100500" cy="341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Why PCA?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Didact Gothic"/>
                <a:ea typeface="Didact Gothic"/>
                <a:cs typeface="Didact Gothic"/>
                <a:sym typeface="Didact Gothic"/>
              </a:rPr>
              <a:t>Good to use over t-SNE and Correlation methods in data that is incomplete or has missing data.</a:t>
            </a:r>
            <a:endParaRPr sz="1800">
              <a:solidFill>
                <a:srgbClr val="0737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9745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FI Average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25" y="1370050"/>
            <a:ext cx="2296547" cy="37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436125" y="1010125"/>
            <a:ext cx="26589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Successful Data Set</a:t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075" y="1367107"/>
            <a:ext cx="2296547" cy="37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3199300" y="1008446"/>
            <a:ext cx="2469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Failure Data Set 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225" y="1366228"/>
            <a:ext cx="2352834" cy="37930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6121625" y="1039317"/>
            <a:ext cx="25893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PCA: Total Data 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